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310"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2" y="96"/>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4/12/2020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038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1"/>
            <a:ext cx="3170583" cy="480388"/>
          </a:xfrm>
          <a:prstGeom prst="rect">
            <a:avLst/>
          </a:prstGeom>
        </p:spPr>
        <p:txBody>
          <a:bodyPr vert="horz" lIns="94852" tIns="47426" rIns="94852" bIns="47426" rtlCol="0"/>
          <a:lstStyle>
            <a:lvl1pPr algn="r">
              <a:defRPr sz="1200"/>
            </a:lvl1pPr>
          </a:lstStyle>
          <a:p>
            <a:r>
              <a:rPr lang="en-US"/>
              <a:t>4/12/2020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2" tIns="47426" rIns="94852" bIns="474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038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0388"/>
          </a:xfrm>
          <a:prstGeom prst="rect">
            <a:avLst/>
          </a:prstGeom>
        </p:spPr>
        <p:txBody>
          <a:bodyPr vert="horz" lIns="94852" tIns="47426" rIns="94852" bIns="47426"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432054" y="1124712"/>
            <a:ext cx="8277606"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432054" y="4727448"/>
            <a:ext cx="8277606"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432054" y="6356351"/>
            <a:ext cx="2057400" cy="365125"/>
          </a:xfrm>
        </p:spPr>
        <p:txBody>
          <a:bodyPr/>
          <a:lstStyle/>
          <a:p>
            <a:fld id="{02AC24A9-CCB6-4F8D-B8DB-C2F3692CFA5A}" type="datetimeFigureOut">
              <a:rPr lang="en-US" smtClean="0"/>
              <a:t>4/12/2020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6652260" y="6356351"/>
            <a:ext cx="20574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624870" y="434802"/>
            <a:ext cx="146304" cy="5280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433989" y="4501201"/>
            <a:ext cx="8276022"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2953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87573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664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418657" y="0"/>
            <a:ext cx="8375585"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374126" y="787352"/>
            <a:ext cx="96012"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836676" y="548640"/>
            <a:ext cx="7626096"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836676" y="2478024"/>
            <a:ext cx="7626096"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836676" y="6356351"/>
            <a:ext cx="2057400" cy="365125"/>
          </a:xfrm>
        </p:spPr>
        <p:txBody>
          <a:bodyPr/>
          <a:lstStyle/>
          <a:p>
            <a:fld id="{02AC24A9-CCB6-4F8D-B8DB-C2F3692CFA5A}" type="datetimeFigureOut">
              <a:rPr lang="en-US" smtClean="0"/>
              <a:t>4/12/2020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6405372" y="6356351"/>
            <a:ext cx="20574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87939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418658" y="4981421"/>
            <a:ext cx="8351217"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374126" y="5118581"/>
            <a:ext cx="109728"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418338" y="640080"/>
            <a:ext cx="8167878"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630936" y="5102352"/>
            <a:ext cx="795528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17186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418657" y="0"/>
            <a:ext cx="8375585"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374126" y="787352"/>
            <a:ext cx="96012"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836676" y="548640"/>
            <a:ext cx="7626096"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836676" y="2478024"/>
            <a:ext cx="370332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4759452" y="2478024"/>
            <a:ext cx="370332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836676" y="6356351"/>
            <a:ext cx="2057400" cy="365125"/>
          </a:xfrm>
        </p:spPr>
        <p:txBody>
          <a:bodyPr/>
          <a:lstStyle/>
          <a:p>
            <a:fld id="{02AC24A9-CCB6-4F8D-B8DB-C2F3692CFA5A}" type="datetimeFigureOut">
              <a:rPr lang="en-US" smtClean="0"/>
              <a:t>4/12/2020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6405372" y="6356351"/>
            <a:ext cx="20574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3002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418657" y="0"/>
            <a:ext cx="8375585"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425196" y="0"/>
            <a:ext cx="836676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374126" y="787352"/>
            <a:ext cx="96012"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836676" y="548640"/>
            <a:ext cx="7626096"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836676" y="2372650"/>
            <a:ext cx="370332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836676" y="3203688"/>
            <a:ext cx="370332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4759452" y="2372650"/>
            <a:ext cx="370332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4759452" y="3203688"/>
            <a:ext cx="370332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836676" y="6356351"/>
            <a:ext cx="2057400" cy="365125"/>
          </a:xfrm>
        </p:spPr>
        <p:txBody>
          <a:bodyPr/>
          <a:lstStyle/>
          <a:p>
            <a:fld id="{02AC24A9-CCB6-4F8D-B8DB-C2F3692CFA5A}" type="datetimeFigureOut">
              <a:rPr lang="en-US" smtClean="0"/>
              <a:t>4/12/2020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6405372" y="6356351"/>
            <a:ext cx="20574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9957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499390" y="1533525"/>
            <a:ext cx="8187797"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456813" y="2971798"/>
            <a:ext cx="96012"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809244" y="1938528"/>
            <a:ext cx="7632954"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4/12/2020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82443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4/12/2020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46157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418658" y="1162033"/>
            <a:ext cx="2805555"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374126" y="1618375"/>
            <a:ext cx="109728"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651510" y="1709928"/>
            <a:ext cx="2324862"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3723894" y="1709928"/>
            <a:ext cx="5047488"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651510" y="3429000"/>
            <a:ext cx="2324862"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651510" y="6356351"/>
            <a:ext cx="2057400" cy="365125"/>
          </a:xfrm>
        </p:spPr>
        <p:txBody>
          <a:bodyPr/>
          <a:lstStyle/>
          <a:p>
            <a:fld id="{02AC24A9-CCB6-4F8D-B8DB-C2F3692CFA5A}" type="datetimeFigureOut">
              <a:rPr lang="en-US" smtClean="0"/>
              <a:t>4/12/2020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484921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418658" y="1162033"/>
            <a:ext cx="2805555"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374126" y="1618375"/>
            <a:ext cx="109728"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651510" y="1709928"/>
            <a:ext cx="2324862"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3723894" y="1161288"/>
            <a:ext cx="5047488"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651510" y="3438144"/>
            <a:ext cx="2324862"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651510" y="6356351"/>
            <a:ext cx="2057400" cy="365125"/>
          </a:xfrm>
        </p:spPr>
        <p:txBody>
          <a:bodyPr/>
          <a:lstStyle/>
          <a:p>
            <a:fld id="{02AC24A9-CCB6-4F8D-B8DB-C2F3692CFA5A}" type="datetimeFigureOut">
              <a:rPr lang="en-US" smtClean="0"/>
              <a:t>4/12/2020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60380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4/12/2020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416284932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2881D-F338-4B41-A7F0-B54A0DAEC2FB}"/>
              </a:ext>
            </a:extLst>
          </p:cNvPr>
          <p:cNvSpPr>
            <a:spLocks noGrp="1"/>
          </p:cNvSpPr>
          <p:nvPr>
            <p:ph type="ctrTitle"/>
          </p:nvPr>
        </p:nvSpPr>
        <p:spPr>
          <a:xfrm>
            <a:off x="432054" y="1989356"/>
            <a:ext cx="8277606" cy="2308324"/>
          </a:xfrm>
        </p:spPr>
        <p:txBody>
          <a:bodyPr anchor="b">
            <a:spAutoFit/>
          </a:bodyPr>
          <a:lstStyle/>
          <a:p>
            <a:r>
              <a:rPr lang="en-US" b="1" dirty="0"/>
              <a:t>The Use Of The Word “Church”</a:t>
            </a:r>
            <a:endParaRPr lang="en-US" sz="4800" dirty="0"/>
          </a:p>
        </p:txBody>
      </p:sp>
      <p:sp>
        <p:nvSpPr>
          <p:cNvPr id="3" name="Subtitle 2">
            <a:extLst>
              <a:ext uri="{FF2B5EF4-FFF2-40B4-BE49-F238E27FC236}">
                <a16:creationId xmlns:a16="http://schemas.microsoft.com/office/drawing/2014/main" id="{D32D938D-BAA7-43B3-AF05-B465FCBD4B20}"/>
              </a:ext>
            </a:extLst>
          </p:cNvPr>
          <p:cNvSpPr>
            <a:spLocks noGrp="1"/>
          </p:cNvSpPr>
          <p:nvPr>
            <p:ph type="subTitle" idx="1"/>
          </p:nvPr>
        </p:nvSpPr>
        <p:spPr>
          <a:xfrm>
            <a:off x="432054" y="4727448"/>
            <a:ext cx="8277606" cy="536622"/>
          </a:xfrm>
        </p:spPr>
        <p:txBody>
          <a:bodyPr>
            <a:spAutoFit/>
          </a:bodyPr>
          <a:lstStyle/>
          <a:p>
            <a:r>
              <a:rPr lang="en-US" dirty="0"/>
              <a:t>Matthew 16:13-18</a:t>
            </a:r>
          </a:p>
        </p:txBody>
      </p:sp>
    </p:spTree>
    <p:extLst>
      <p:ext uri="{BB962C8B-B14F-4D97-AF65-F5344CB8AC3E}">
        <p14:creationId xmlns:p14="http://schemas.microsoft.com/office/powerpoint/2010/main" val="1180135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0" y="2165132"/>
            <a:ext cx="8673662" cy="4594206"/>
          </a:xfrm>
        </p:spPr>
        <p:txBody>
          <a:bodyPr wrap="square">
            <a:spAutoFit/>
          </a:bodyPr>
          <a:lstStyle/>
          <a:p>
            <a:pPr marL="0" indent="0">
              <a:buNone/>
            </a:pPr>
            <a:r>
              <a:rPr lang="en-US" sz="2600" b="1" dirty="0"/>
              <a:t>The Church Assembled.</a:t>
            </a:r>
          </a:p>
          <a:p>
            <a:r>
              <a:rPr lang="en-US" sz="2600" i="1" dirty="0"/>
              <a:t>“If therefore the </a:t>
            </a:r>
            <a:r>
              <a:rPr lang="en-US" sz="2600" i="1" u="sng" dirty="0">
                <a:highlight>
                  <a:srgbClr val="FFFF00"/>
                </a:highlight>
              </a:rPr>
              <a:t>whole church be assembled together</a:t>
            </a:r>
            <a:r>
              <a:rPr lang="en-US" sz="2600" i="1" dirty="0"/>
              <a:t> [</a:t>
            </a:r>
            <a:r>
              <a:rPr lang="en-US" sz="2600" i="1" dirty="0" err="1"/>
              <a:t>sunerchomai</a:t>
            </a:r>
            <a:r>
              <a:rPr lang="en-US" sz="2600" i="1" dirty="0"/>
              <a:t>] (into one place, KJV) and all speak with tongues, and there come in men unlearned or unbelieving, will they not say that ye are mad? But if all prophesy, and there come in one unbelieving or unlearned, he is reproved by all, he is judged by all; the secrets of his heart are made manifest; and so he will fall down on his face and worship God, declaring that God is among you indeed” (1 Corinthians 14:23-25).</a:t>
            </a:r>
            <a:endParaRPr lang="en-US" sz="2600" dirty="0"/>
          </a:p>
        </p:txBody>
      </p:sp>
      <p:sp>
        <p:nvSpPr>
          <p:cNvPr id="6" name="Title 1">
            <a:extLst>
              <a:ext uri="{FF2B5EF4-FFF2-40B4-BE49-F238E27FC236}">
                <a16:creationId xmlns:a16="http://schemas.microsoft.com/office/drawing/2014/main" id="{99D21594-2A1B-4890-8966-9E88C2A9ECA8}"/>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136683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0" y="2209800"/>
            <a:ext cx="8684172" cy="4401205"/>
          </a:xfrm>
        </p:spPr>
        <p:txBody>
          <a:bodyPr wrap="square">
            <a:spAutoFit/>
          </a:bodyPr>
          <a:lstStyle/>
          <a:p>
            <a:pPr marL="0" indent="0">
              <a:lnSpc>
                <a:spcPct val="100000"/>
              </a:lnSpc>
              <a:spcBef>
                <a:spcPts val="0"/>
              </a:spcBef>
              <a:buNone/>
            </a:pPr>
            <a:r>
              <a:rPr lang="en-US" b="1" dirty="0"/>
              <a:t>The Church Assembled.</a:t>
            </a:r>
          </a:p>
          <a:p>
            <a:pPr>
              <a:lnSpc>
                <a:spcPct val="100000"/>
              </a:lnSpc>
              <a:spcBef>
                <a:spcPts val="0"/>
              </a:spcBef>
            </a:pPr>
            <a:r>
              <a:rPr lang="en-US" i="1" dirty="0"/>
              <a:t>“What is it then, brethren? </a:t>
            </a:r>
            <a:r>
              <a:rPr lang="en-US" i="1" u="sng" dirty="0">
                <a:highlight>
                  <a:srgbClr val="FFFF00"/>
                </a:highlight>
              </a:rPr>
              <a:t>When ye come together</a:t>
            </a:r>
            <a:r>
              <a:rPr lang="en-US" i="1" dirty="0"/>
              <a:t> [</a:t>
            </a:r>
            <a:r>
              <a:rPr lang="en-US" i="1" dirty="0" err="1"/>
              <a:t>sunerchomai</a:t>
            </a:r>
            <a:r>
              <a:rPr lang="en-US" i="1" dirty="0"/>
              <a:t>], each one hath a psalm, hath a teaching, hath a revelation, hath a tongue, hath an interpretation. Let all things be done unto edifying. If any man speaketh in a tongue, (let it be) by two, or at the most three, and (that) in turn; and let one interpret: but if there be no interpreter, let him keep silence </a:t>
            </a:r>
            <a:r>
              <a:rPr lang="en-US" i="1" u="sng" dirty="0"/>
              <a:t>in the church</a:t>
            </a:r>
            <a:r>
              <a:rPr lang="en-US" dirty="0"/>
              <a:t> </a:t>
            </a:r>
            <a:r>
              <a:rPr lang="en-US" i="1" dirty="0"/>
              <a:t>[ekklesia]” (1 Corinthians 14:26-28).</a:t>
            </a:r>
            <a:endParaRPr lang="en-US" dirty="0"/>
          </a:p>
        </p:txBody>
      </p:sp>
      <p:sp>
        <p:nvSpPr>
          <p:cNvPr id="6" name="Title 1">
            <a:extLst>
              <a:ext uri="{FF2B5EF4-FFF2-40B4-BE49-F238E27FC236}">
                <a16:creationId xmlns:a16="http://schemas.microsoft.com/office/drawing/2014/main" id="{42B1415E-4577-45CC-BDC7-52093A8C6337}"/>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256284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721062" y="2154623"/>
            <a:ext cx="8191710" cy="3982693"/>
          </a:xfrm>
        </p:spPr>
        <p:txBody>
          <a:bodyPr>
            <a:spAutoFit/>
          </a:bodyPr>
          <a:lstStyle/>
          <a:p>
            <a:pPr marL="0" indent="0">
              <a:buNone/>
            </a:pPr>
            <a:r>
              <a:rPr lang="en-US" b="1" dirty="0"/>
              <a:t>The Church Assembled.</a:t>
            </a:r>
          </a:p>
          <a:p>
            <a:r>
              <a:rPr lang="en-US" i="1" dirty="0"/>
              <a:t>“Let the women keep silence </a:t>
            </a:r>
            <a:r>
              <a:rPr lang="en-US" i="1" u="sng" dirty="0"/>
              <a:t>in the churches </a:t>
            </a:r>
            <a:r>
              <a:rPr lang="en-US" i="1" dirty="0"/>
              <a:t>[</a:t>
            </a:r>
            <a:r>
              <a:rPr lang="en-US" i="1" dirty="0" err="1"/>
              <a:t>ekklesia</a:t>
            </a:r>
            <a:r>
              <a:rPr lang="en-US" i="1" dirty="0"/>
              <a:t>]: for it is not permitted unto them to speak; but let them be in subjection, as also saith the law. And if they would learn anything, let them ask their own husbands at home: for it is shameful for a woman to speak </a:t>
            </a:r>
            <a:r>
              <a:rPr lang="en-US" i="1" u="sng" dirty="0"/>
              <a:t>in the church </a:t>
            </a:r>
            <a:r>
              <a:rPr lang="en-US" i="1" dirty="0"/>
              <a:t>[ekklesia]” (1 Corinthians 14:34-35).</a:t>
            </a:r>
            <a:endParaRPr lang="en-US" dirty="0"/>
          </a:p>
        </p:txBody>
      </p:sp>
      <p:sp>
        <p:nvSpPr>
          <p:cNvPr id="6" name="Title 1">
            <a:extLst>
              <a:ext uri="{FF2B5EF4-FFF2-40B4-BE49-F238E27FC236}">
                <a16:creationId xmlns:a16="http://schemas.microsoft.com/office/drawing/2014/main" id="{431ECDA0-249B-4911-8338-CD39B19DFE95}"/>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1144812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57B5F-B84F-4CD8-8C9E-C6F774829501}"/>
              </a:ext>
            </a:extLst>
          </p:cNvPr>
          <p:cNvSpPr>
            <a:spLocks noGrp="1"/>
          </p:cNvSpPr>
          <p:nvPr>
            <p:ph type="title"/>
          </p:nvPr>
        </p:nvSpPr>
        <p:spPr>
          <a:xfrm>
            <a:off x="533400" y="593663"/>
            <a:ext cx="8179675" cy="1089529"/>
          </a:xfrm>
        </p:spPr>
        <p:txBody>
          <a:bodyPr wrap="square">
            <a:spAutoFit/>
          </a:bodyPr>
          <a:lstStyle/>
          <a:p>
            <a:r>
              <a:rPr lang="en-US" sz="3600" b="1" dirty="0"/>
              <a:t>Where Two or Three Are Gathered Together (Matthew 18:18-20)</a:t>
            </a:r>
            <a:endParaRPr lang="en-US" sz="3600" dirty="0"/>
          </a:p>
        </p:txBody>
      </p:sp>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533400" y="2154623"/>
            <a:ext cx="8179676" cy="4110934"/>
          </a:xfrm>
        </p:spPr>
        <p:txBody>
          <a:bodyPr wrap="square">
            <a:spAutoFit/>
          </a:bodyPr>
          <a:lstStyle/>
          <a:p>
            <a:r>
              <a:rPr lang="en-US" dirty="0"/>
              <a:t>Matthew 18:18 a restatement of Matthew 16:19.</a:t>
            </a:r>
          </a:p>
          <a:p>
            <a:r>
              <a:rPr lang="en-US" dirty="0"/>
              <a:t>Binding and loosing authority was given to ALL of the apostles.</a:t>
            </a:r>
          </a:p>
          <a:p>
            <a:r>
              <a:rPr lang="en-US" dirty="0"/>
              <a:t>“The phrase </a:t>
            </a:r>
            <a:r>
              <a:rPr lang="en-US" b="1" dirty="0"/>
              <a:t>shall be bound </a:t>
            </a:r>
            <a:r>
              <a:rPr lang="en-US" dirty="0"/>
              <a:t>(</a:t>
            </a:r>
            <a:r>
              <a:rPr lang="en-US" i="1" dirty="0" err="1"/>
              <a:t>estai</a:t>
            </a:r>
            <a:r>
              <a:rPr lang="en-US" i="1" dirty="0"/>
              <a:t> </a:t>
            </a:r>
            <a:r>
              <a:rPr lang="en-US" i="1" dirty="0" err="1"/>
              <a:t>dedemena</a:t>
            </a:r>
            <a:r>
              <a:rPr lang="en-US" dirty="0"/>
              <a:t>) consists of a future (‘shall be’) and a perfect passive participle (expressing a state of existence) — i.e., ‘shall be in a state of having been bound’ in heaven.” </a:t>
            </a:r>
            <a:r>
              <a:rPr lang="en-US" sz="2000" dirty="0"/>
              <a:t>(Truth Commentaries)</a:t>
            </a:r>
            <a:endParaRPr lang="en-US" dirty="0"/>
          </a:p>
        </p:txBody>
      </p:sp>
    </p:spTree>
    <p:extLst>
      <p:ext uri="{BB962C8B-B14F-4D97-AF65-F5344CB8AC3E}">
        <p14:creationId xmlns:p14="http://schemas.microsoft.com/office/powerpoint/2010/main" val="444875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486265" y="2154623"/>
            <a:ext cx="8183880" cy="4250587"/>
          </a:xfrm>
        </p:spPr>
        <p:txBody>
          <a:bodyPr>
            <a:spAutoFit/>
          </a:bodyPr>
          <a:lstStyle/>
          <a:p>
            <a:r>
              <a:rPr lang="en-US" dirty="0"/>
              <a:t>Matthew 18:18 a restatement of Matthew 16:19.</a:t>
            </a:r>
          </a:p>
          <a:p>
            <a:r>
              <a:rPr lang="en-US" dirty="0"/>
              <a:t>Binding and loosing authority was given to ALL of the apostles.</a:t>
            </a:r>
          </a:p>
          <a:p>
            <a:pPr lvl="1"/>
            <a:r>
              <a:rPr lang="en-US" dirty="0"/>
              <a:t>Heaven does not confirm pronouncements of anyone.</a:t>
            </a:r>
          </a:p>
          <a:p>
            <a:pPr lvl="1"/>
            <a:r>
              <a:rPr lang="en-US" dirty="0"/>
              <a:t>The apostles were authorized to speak only the will of the Father (cf. Matthew 10:40; Luke 10:16; </a:t>
            </a:r>
            <a:br>
              <a:rPr lang="en-US" dirty="0"/>
            </a:br>
            <a:r>
              <a:rPr lang="en-US" dirty="0"/>
              <a:t>Galatians 1:6-9; 2 John 9; 1 Peter 4:11).</a:t>
            </a:r>
          </a:p>
        </p:txBody>
      </p:sp>
      <p:sp>
        <p:nvSpPr>
          <p:cNvPr id="6" name="Title 1">
            <a:extLst>
              <a:ext uri="{FF2B5EF4-FFF2-40B4-BE49-F238E27FC236}">
                <a16:creationId xmlns:a16="http://schemas.microsoft.com/office/drawing/2014/main" id="{C60A8EEB-66EF-4EC6-B2A2-C8D4C0109029}"/>
              </a:ext>
            </a:extLst>
          </p:cNvPr>
          <p:cNvSpPr>
            <a:spLocks noGrp="1"/>
          </p:cNvSpPr>
          <p:nvPr>
            <p:ph type="title"/>
          </p:nvPr>
        </p:nvSpPr>
        <p:spPr>
          <a:xfrm>
            <a:off x="533400" y="593663"/>
            <a:ext cx="8179675" cy="1089529"/>
          </a:xfrm>
        </p:spPr>
        <p:txBody>
          <a:bodyPr wrap="square">
            <a:spAutoFit/>
          </a:bodyPr>
          <a:lstStyle/>
          <a:p>
            <a:r>
              <a:rPr lang="en-US" sz="3600" b="1" dirty="0"/>
              <a:t>Where Two or Three Are Gathered Together (Matthew 18:18-20)</a:t>
            </a:r>
            <a:endParaRPr lang="en-US" sz="3600" dirty="0"/>
          </a:p>
        </p:txBody>
      </p:sp>
    </p:spTree>
    <p:extLst>
      <p:ext uri="{BB962C8B-B14F-4D97-AF65-F5344CB8AC3E}">
        <p14:creationId xmlns:p14="http://schemas.microsoft.com/office/powerpoint/2010/main" val="1658124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721063" y="2154623"/>
            <a:ext cx="7741710" cy="2764539"/>
          </a:xfrm>
        </p:spPr>
        <p:txBody>
          <a:bodyPr>
            <a:spAutoFit/>
          </a:bodyPr>
          <a:lstStyle/>
          <a:p>
            <a:r>
              <a:rPr lang="en-US" dirty="0"/>
              <a:t>Broad context. Matthew 18:7-35</a:t>
            </a:r>
          </a:p>
          <a:p>
            <a:pPr lvl="1"/>
            <a:r>
              <a:rPr lang="en-US" dirty="0"/>
              <a:t>Verses 7-10 Jesus is teaching about the seriousness of sin and the need to do everything possible to prevent it.</a:t>
            </a:r>
          </a:p>
          <a:p>
            <a:pPr lvl="1"/>
            <a:r>
              <a:rPr lang="en-US" dirty="0"/>
              <a:t>Verses 12-18 Seek those entrapped by it.</a:t>
            </a:r>
          </a:p>
          <a:p>
            <a:pPr lvl="1"/>
            <a:r>
              <a:rPr lang="en-US" dirty="0"/>
              <a:t>Verses 21-35 The need for forgiveness.</a:t>
            </a:r>
          </a:p>
        </p:txBody>
      </p:sp>
      <p:sp>
        <p:nvSpPr>
          <p:cNvPr id="6" name="Title 1">
            <a:extLst>
              <a:ext uri="{FF2B5EF4-FFF2-40B4-BE49-F238E27FC236}">
                <a16:creationId xmlns:a16="http://schemas.microsoft.com/office/drawing/2014/main" id="{B9EF10EB-C8B2-40BD-8535-3B18D57DD2C6}"/>
              </a:ext>
            </a:extLst>
          </p:cNvPr>
          <p:cNvSpPr>
            <a:spLocks noGrp="1"/>
          </p:cNvSpPr>
          <p:nvPr>
            <p:ph type="title"/>
          </p:nvPr>
        </p:nvSpPr>
        <p:spPr>
          <a:xfrm>
            <a:off x="533400" y="593663"/>
            <a:ext cx="8179675" cy="1089529"/>
          </a:xfrm>
        </p:spPr>
        <p:txBody>
          <a:bodyPr wrap="square">
            <a:spAutoFit/>
          </a:bodyPr>
          <a:lstStyle/>
          <a:p>
            <a:r>
              <a:rPr lang="en-US" sz="3600" b="1" dirty="0"/>
              <a:t>Where Two or Three Are Gathered Together (Matthew 18:18-20)</a:t>
            </a:r>
            <a:endParaRPr lang="en-US" sz="3600" dirty="0"/>
          </a:p>
        </p:txBody>
      </p:sp>
    </p:spTree>
    <p:extLst>
      <p:ext uri="{BB962C8B-B14F-4D97-AF65-F5344CB8AC3E}">
        <p14:creationId xmlns:p14="http://schemas.microsoft.com/office/powerpoint/2010/main" val="1443010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0" y="2154622"/>
            <a:ext cx="8672137" cy="4278094"/>
          </a:xfrm>
        </p:spPr>
        <p:txBody>
          <a:bodyPr wrap="square">
            <a:spAutoFit/>
          </a:bodyPr>
          <a:lstStyle/>
          <a:p>
            <a:pPr>
              <a:lnSpc>
                <a:spcPct val="100000"/>
              </a:lnSpc>
              <a:spcBef>
                <a:spcPts val="0"/>
              </a:spcBef>
            </a:pPr>
            <a:r>
              <a:rPr lang="en-US" sz="3200" dirty="0"/>
              <a:t>Immediate context. Matthew 18:15-20</a:t>
            </a:r>
          </a:p>
          <a:p>
            <a:pPr lvl="1">
              <a:lnSpc>
                <a:spcPct val="100000"/>
              </a:lnSpc>
              <a:spcBef>
                <a:spcPts val="0"/>
              </a:spcBef>
            </a:pPr>
            <a:r>
              <a:rPr lang="en-US" sz="2000" dirty="0"/>
              <a:t>Jesus is addressing our personal responsibility to address a brother who has sinned and our efforts to restore him. (cf. Galatians 6:1; James 5:19-20)</a:t>
            </a:r>
          </a:p>
          <a:p>
            <a:pPr lvl="1">
              <a:lnSpc>
                <a:spcPct val="100000"/>
              </a:lnSpc>
              <a:spcBef>
                <a:spcPts val="0"/>
              </a:spcBef>
            </a:pPr>
            <a:r>
              <a:rPr lang="en-US" sz="2000" dirty="0"/>
              <a:t>Verse 15, </a:t>
            </a:r>
            <a:r>
              <a:rPr lang="en-US" sz="2000" i="1" dirty="0"/>
              <a:t>“And if thy brother sin against thee, go, show him his fault between thee and him alone: if he hear thee, thou hast gained thy brother.”</a:t>
            </a:r>
            <a:r>
              <a:rPr lang="en-US" sz="2000" dirty="0"/>
              <a:t> </a:t>
            </a:r>
          </a:p>
          <a:p>
            <a:pPr lvl="1">
              <a:lnSpc>
                <a:spcPct val="100000"/>
              </a:lnSpc>
              <a:spcBef>
                <a:spcPts val="0"/>
              </a:spcBef>
            </a:pPr>
            <a:r>
              <a:rPr lang="en-US" sz="2000" dirty="0"/>
              <a:t>Verse 16, </a:t>
            </a:r>
            <a:r>
              <a:rPr lang="en-US" sz="2000" i="1" dirty="0"/>
              <a:t>“But if he hear (thee) not, take with thee one or two more, that at the mouth of two witnesses or three every word may be established.”</a:t>
            </a:r>
            <a:endParaRPr lang="en-US" sz="2000" dirty="0"/>
          </a:p>
          <a:p>
            <a:pPr lvl="1">
              <a:lnSpc>
                <a:spcPct val="100000"/>
              </a:lnSpc>
              <a:spcBef>
                <a:spcPts val="0"/>
              </a:spcBef>
            </a:pPr>
            <a:r>
              <a:rPr lang="en-US" sz="2000" dirty="0"/>
              <a:t>Verse 17, </a:t>
            </a:r>
            <a:r>
              <a:rPr lang="en-US" sz="2000" i="1" dirty="0"/>
              <a:t>“And </a:t>
            </a:r>
            <a:r>
              <a:rPr lang="en-US" sz="2000" i="1" u="sng" dirty="0"/>
              <a:t>if he refuse to hear them, </a:t>
            </a:r>
            <a:r>
              <a:rPr lang="en-US" sz="2000" i="1" u="sng" dirty="0">
                <a:highlight>
                  <a:srgbClr val="FFFF00"/>
                </a:highlight>
              </a:rPr>
              <a:t>tell it unto the church</a:t>
            </a:r>
            <a:r>
              <a:rPr lang="en-US" sz="2000" i="1" dirty="0"/>
              <a:t> </a:t>
            </a:r>
            <a:r>
              <a:rPr lang="en-US" sz="2000" dirty="0"/>
              <a:t>(footnoted </a:t>
            </a:r>
            <a:r>
              <a:rPr lang="en-US" sz="2000" i="1" dirty="0"/>
              <a:t>congregation </a:t>
            </a:r>
            <a:r>
              <a:rPr lang="en-US" sz="2000" dirty="0"/>
              <a:t>in ASV)</a:t>
            </a:r>
            <a:r>
              <a:rPr lang="en-US" sz="2000" i="1" dirty="0"/>
              <a:t>: and if he refuse to </a:t>
            </a:r>
            <a:r>
              <a:rPr lang="en-US" sz="2000" i="1" u="sng" dirty="0">
                <a:highlight>
                  <a:srgbClr val="FFFF00"/>
                </a:highlight>
              </a:rPr>
              <a:t>hear the church</a:t>
            </a:r>
            <a:r>
              <a:rPr lang="en-US" sz="2000" i="1" dirty="0"/>
              <a:t> also, let him be unto thee as the Gentile and the publican.”</a:t>
            </a:r>
            <a:endParaRPr lang="en-US" sz="2000" dirty="0"/>
          </a:p>
        </p:txBody>
      </p:sp>
      <p:sp>
        <p:nvSpPr>
          <p:cNvPr id="6" name="Title 1">
            <a:extLst>
              <a:ext uri="{FF2B5EF4-FFF2-40B4-BE49-F238E27FC236}">
                <a16:creationId xmlns:a16="http://schemas.microsoft.com/office/drawing/2014/main" id="{2A9E8B6D-1215-4203-A881-6C652AEA321F}"/>
              </a:ext>
            </a:extLst>
          </p:cNvPr>
          <p:cNvSpPr>
            <a:spLocks noGrp="1"/>
          </p:cNvSpPr>
          <p:nvPr>
            <p:ph type="title"/>
          </p:nvPr>
        </p:nvSpPr>
        <p:spPr>
          <a:xfrm>
            <a:off x="533400" y="593663"/>
            <a:ext cx="8179675" cy="1089529"/>
          </a:xfrm>
        </p:spPr>
        <p:txBody>
          <a:bodyPr wrap="square">
            <a:spAutoFit/>
          </a:bodyPr>
          <a:lstStyle/>
          <a:p>
            <a:r>
              <a:rPr lang="en-US" sz="3600" b="1" dirty="0"/>
              <a:t>Where Two or Three Are Gathered Together (Matthew 18:18-20)</a:t>
            </a:r>
            <a:endParaRPr lang="en-US" sz="3600" dirty="0"/>
          </a:p>
        </p:txBody>
      </p:sp>
    </p:spTree>
    <p:extLst>
      <p:ext uri="{BB962C8B-B14F-4D97-AF65-F5344CB8AC3E}">
        <p14:creationId xmlns:p14="http://schemas.microsoft.com/office/powerpoint/2010/main" val="3435229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74B03-D291-4DAB-BD51-7C6BD720F04B}"/>
              </a:ext>
            </a:extLst>
          </p:cNvPr>
          <p:cNvSpPr>
            <a:spLocks noGrp="1"/>
          </p:cNvSpPr>
          <p:nvPr>
            <p:ph type="title"/>
          </p:nvPr>
        </p:nvSpPr>
        <p:spPr>
          <a:xfrm>
            <a:off x="836676" y="815262"/>
            <a:ext cx="7626096" cy="646331"/>
          </a:xfrm>
        </p:spPr>
        <p:txBody>
          <a:bodyPr>
            <a:spAutoFit/>
          </a:bodyPr>
          <a:lstStyle/>
          <a:p>
            <a:r>
              <a:rPr lang="en-US" b="1" dirty="0"/>
              <a:t>Conclusion:</a:t>
            </a:r>
          </a:p>
        </p:txBody>
      </p:sp>
      <p:sp>
        <p:nvSpPr>
          <p:cNvPr id="3" name="Content Placeholder 2">
            <a:extLst>
              <a:ext uri="{FF2B5EF4-FFF2-40B4-BE49-F238E27FC236}">
                <a16:creationId xmlns:a16="http://schemas.microsoft.com/office/drawing/2014/main" id="{0789F5E2-694C-40A4-B5CA-460707A2B0A5}"/>
              </a:ext>
            </a:extLst>
          </p:cNvPr>
          <p:cNvSpPr>
            <a:spLocks noGrp="1"/>
          </p:cNvSpPr>
          <p:nvPr>
            <p:ph idx="1"/>
          </p:nvPr>
        </p:nvSpPr>
        <p:spPr>
          <a:xfrm>
            <a:off x="304800" y="2133600"/>
            <a:ext cx="8534400" cy="4584909"/>
          </a:xfrm>
        </p:spPr>
        <p:txBody>
          <a:bodyPr wrap="square">
            <a:spAutoFit/>
          </a:bodyPr>
          <a:lstStyle/>
          <a:p>
            <a:r>
              <a:rPr lang="en-US" dirty="0"/>
              <a:t>Matthew 18:20 is not intended to define what the church is.</a:t>
            </a:r>
          </a:p>
          <a:p>
            <a:r>
              <a:rPr lang="en-US" dirty="0"/>
              <a:t>The application is that Christ is present with His people when they are acting </a:t>
            </a:r>
            <a:r>
              <a:rPr lang="en-US" i="1" dirty="0"/>
              <a:t>“in my name,” </a:t>
            </a:r>
            <a:r>
              <a:rPr lang="en-US" dirty="0"/>
              <a:t>i.e. by His authority revealed by His New Testament apostles and prophets.</a:t>
            </a:r>
          </a:p>
          <a:p>
            <a:r>
              <a:rPr lang="en-US" dirty="0"/>
              <a:t>Let us therefore, respect what God has revealed regarding the conditions for the forgiveness of sins.</a:t>
            </a:r>
          </a:p>
        </p:txBody>
      </p:sp>
    </p:spTree>
    <p:extLst>
      <p:ext uri="{BB962C8B-B14F-4D97-AF65-F5344CB8AC3E}">
        <p14:creationId xmlns:p14="http://schemas.microsoft.com/office/powerpoint/2010/main" val="1764733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161215-2690-426A-A79F-459135E7E0FF}"/>
              </a:ext>
            </a:extLst>
          </p:cNvPr>
          <p:cNvSpPr>
            <a:spLocks noGrp="1"/>
          </p:cNvSpPr>
          <p:nvPr>
            <p:ph idx="1"/>
          </p:nvPr>
        </p:nvSpPr>
        <p:spPr>
          <a:xfrm>
            <a:off x="836676" y="2478024"/>
            <a:ext cx="7626096" cy="1741054"/>
          </a:xfrm>
        </p:spPr>
        <p:txBody>
          <a:bodyPr>
            <a:spAutoFit/>
          </a:bodyPr>
          <a:lstStyle/>
          <a:p>
            <a:r>
              <a:rPr lang="en-US" dirty="0"/>
              <a:t>God’s People </a:t>
            </a:r>
            <a:r>
              <a:rPr lang="en-US" i="1" u="sng" dirty="0"/>
              <a:t>Universall</a:t>
            </a:r>
            <a:r>
              <a:rPr lang="en-US" u="sng" dirty="0"/>
              <a:t>y</a:t>
            </a:r>
            <a:r>
              <a:rPr lang="en-US" dirty="0"/>
              <a:t>.</a:t>
            </a:r>
          </a:p>
          <a:p>
            <a:r>
              <a:rPr lang="en-US" dirty="0"/>
              <a:t>God’s People </a:t>
            </a:r>
            <a:r>
              <a:rPr lang="en-US" u="sng" dirty="0"/>
              <a:t>Locally</a:t>
            </a:r>
            <a:r>
              <a:rPr lang="en-US" dirty="0"/>
              <a:t>.</a:t>
            </a:r>
          </a:p>
          <a:p>
            <a:r>
              <a:rPr lang="en-US" dirty="0"/>
              <a:t>God’s People </a:t>
            </a:r>
            <a:r>
              <a:rPr lang="en-US" u="sng" dirty="0"/>
              <a:t>Assembled</a:t>
            </a:r>
            <a:r>
              <a:rPr lang="en-US" dirty="0"/>
              <a:t>.</a:t>
            </a:r>
          </a:p>
        </p:txBody>
      </p:sp>
      <p:sp>
        <p:nvSpPr>
          <p:cNvPr id="4" name="TextBox 3">
            <a:extLst>
              <a:ext uri="{FF2B5EF4-FFF2-40B4-BE49-F238E27FC236}">
                <a16:creationId xmlns:a16="http://schemas.microsoft.com/office/drawing/2014/main" id="{D943D20A-5AA7-4D81-ABB2-0C50DF561B24}"/>
              </a:ext>
            </a:extLst>
          </p:cNvPr>
          <p:cNvSpPr txBox="1"/>
          <p:nvPr/>
        </p:nvSpPr>
        <p:spPr>
          <a:xfrm>
            <a:off x="556299" y="4529620"/>
            <a:ext cx="8009631" cy="1200329"/>
          </a:xfrm>
          <a:prstGeom prst="rect">
            <a:avLst/>
          </a:prstGeom>
          <a:solidFill>
            <a:schemeClr val="tx1">
              <a:lumMod val="65000"/>
              <a:lumOff val="35000"/>
            </a:schemeClr>
          </a:solidFill>
          <a:ln>
            <a:noFill/>
          </a:ln>
        </p:spPr>
        <p:txBody>
          <a:bodyPr wrap="square" rtlCol="0">
            <a:sp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1" i="0" u="none" strike="noStrike" kern="1200" cap="none" spc="0" normalizeH="0" baseline="0" noProof="0" dirty="0">
                <a:ln>
                  <a:noFill/>
                </a:ln>
                <a:solidFill>
                  <a:srgbClr val="FFFFFF"/>
                </a:solidFill>
                <a:effectLst/>
                <a:uLnTx/>
                <a:uFillTx/>
                <a:latin typeface="Candara" panose="020E0502030303020204" pitchFamily="34" charset="0"/>
                <a:ea typeface="+mn-ea"/>
                <a:cs typeface="+mn-cs"/>
              </a:rPr>
              <a:t>In these applications all are the </a:t>
            </a:r>
            <a:r>
              <a:rPr kumimoji="0" lang="en-US" sz="2400" b="1" i="1" u="none" strike="noStrike" kern="1200" cap="none" spc="0" normalizeH="0" baseline="0" noProof="0" dirty="0">
                <a:ln>
                  <a:noFill/>
                </a:ln>
                <a:solidFill>
                  <a:srgbClr val="FFFFFF"/>
                </a:solidFill>
                <a:effectLst/>
                <a:uLnTx/>
                <a:uFillTx/>
                <a:latin typeface="Candara" panose="020E0502030303020204" pitchFamily="34" charset="0"/>
                <a:ea typeface="+mn-ea"/>
                <a:cs typeface="+mn-cs"/>
              </a:rPr>
              <a:t>“church” </a:t>
            </a:r>
            <a:r>
              <a:rPr kumimoji="0" lang="en-US" sz="2400" b="1" i="0" u="none" strike="noStrike" kern="1200" cap="none" spc="0" normalizeH="0" baseline="0" noProof="0" dirty="0">
                <a:ln>
                  <a:noFill/>
                </a:ln>
                <a:solidFill>
                  <a:srgbClr val="FFFFFF"/>
                </a:solidFill>
                <a:effectLst/>
                <a:uLnTx/>
                <a:uFillTx/>
                <a:latin typeface="Candara" panose="020E0502030303020204" pitchFamily="34" charset="0"/>
                <a:ea typeface="+mn-ea"/>
                <a:cs typeface="+mn-cs"/>
              </a:rPr>
              <a:t>of God, of Christ.</a:t>
            </a: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1" i="0" u="none" strike="noStrike" kern="1200" cap="none" spc="0" normalizeH="0" baseline="0" noProof="0" dirty="0">
                <a:ln>
                  <a:noFill/>
                </a:ln>
                <a:solidFill>
                  <a:srgbClr val="FFFFFF"/>
                </a:solidFill>
                <a:effectLst/>
                <a:uLnTx/>
                <a:uFillTx/>
                <a:latin typeface="Candara" panose="020E0502030303020204" pitchFamily="34" charset="0"/>
                <a:ea typeface="+mn-ea"/>
                <a:cs typeface="+mn-cs"/>
              </a:rPr>
              <a:t>No denominational names or structures are used.</a:t>
            </a:r>
          </a:p>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2400" b="1" i="0" u="none" strike="noStrike" kern="1200" cap="none" spc="0" normalizeH="0" baseline="0" noProof="0" dirty="0">
                <a:ln>
                  <a:noFill/>
                </a:ln>
                <a:solidFill>
                  <a:srgbClr val="FFFFFF"/>
                </a:solidFill>
                <a:effectLst/>
                <a:uLnTx/>
                <a:uFillTx/>
                <a:latin typeface="Candara" panose="020E0502030303020204" pitchFamily="34" charset="0"/>
                <a:ea typeface="+mn-ea"/>
                <a:cs typeface="+mn-cs"/>
              </a:rPr>
              <a:t>Refers to God’s people in different applications.</a:t>
            </a:r>
          </a:p>
        </p:txBody>
      </p:sp>
      <p:sp>
        <p:nvSpPr>
          <p:cNvPr id="7" name="Title 1">
            <a:extLst>
              <a:ext uri="{FF2B5EF4-FFF2-40B4-BE49-F238E27FC236}">
                <a16:creationId xmlns:a16="http://schemas.microsoft.com/office/drawing/2014/main" id="{0D9837D0-C14D-46FE-AB9B-B4A7B41B633C}"/>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302473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000"/>
                                        <p:tgtEl>
                                          <p:spTgt spid="4"/>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250"/>
                                        <p:tgtEl>
                                          <p:spTgt spid="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125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25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57B5F-B84F-4CD8-8C9E-C6F774829501}"/>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836676" y="2478024"/>
            <a:ext cx="7626096" cy="4110934"/>
          </a:xfrm>
        </p:spPr>
        <p:txBody>
          <a:bodyPr>
            <a:spAutoFit/>
          </a:bodyPr>
          <a:lstStyle/>
          <a:p>
            <a:pPr marL="0" indent="0">
              <a:buNone/>
            </a:pPr>
            <a:r>
              <a:rPr lang="en-US" i="1" dirty="0"/>
              <a:t>ekklesia – </a:t>
            </a:r>
            <a:r>
              <a:rPr lang="en-US" dirty="0"/>
              <a:t>The Greek word simply means to “call out” or to “summon forth.”</a:t>
            </a:r>
          </a:p>
          <a:p>
            <a:r>
              <a:rPr lang="en-US" dirty="0"/>
              <a:t>Thayer’s Greek Lexicon says that the term means “the called out.”</a:t>
            </a:r>
          </a:p>
          <a:p>
            <a:r>
              <a:rPr lang="en-US" dirty="0"/>
              <a:t>Thayer also says that the word means, “a gathering of citizens called out from their homes into some public place: an assembly.”</a:t>
            </a:r>
          </a:p>
        </p:txBody>
      </p:sp>
    </p:spTree>
    <p:extLst>
      <p:ext uri="{BB962C8B-B14F-4D97-AF65-F5344CB8AC3E}">
        <p14:creationId xmlns:p14="http://schemas.microsoft.com/office/powerpoint/2010/main" val="182502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152401" y="2393941"/>
            <a:ext cx="8802414" cy="4115166"/>
          </a:xfrm>
        </p:spPr>
        <p:txBody>
          <a:bodyPr wrap="square">
            <a:spAutoFit/>
          </a:bodyPr>
          <a:lstStyle/>
          <a:p>
            <a:pPr marL="0" indent="0">
              <a:buNone/>
            </a:pPr>
            <a:r>
              <a:rPr lang="en-US" i="1" dirty="0"/>
              <a:t>ekklesia –</a:t>
            </a:r>
            <a:endParaRPr lang="en-US" dirty="0"/>
          </a:p>
          <a:p>
            <a:r>
              <a:rPr lang="en-US" dirty="0">
                <a:highlight>
                  <a:srgbClr val="FFFF00"/>
                </a:highlight>
              </a:rPr>
              <a:t>The word is used to describe an</a:t>
            </a:r>
            <a:r>
              <a:rPr lang="en-US" b="1" dirty="0">
                <a:highlight>
                  <a:srgbClr val="FFFF00"/>
                </a:highlight>
              </a:rPr>
              <a:t> </a:t>
            </a:r>
            <a:r>
              <a:rPr lang="en-US" b="1" u="sng" dirty="0">
                <a:highlight>
                  <a:srgbClr val="FFFF00"/>
                </a:highlight>
              </a:rPr>
              <a:t>unlawful </a:t>
            </a:r>
            <a:r>
              <a:rPr lang="en-US" u="sng" dirty="0">
                <a:highlight>
                  <a:srgbClr val="FFFF00"/>
                </a:highlight>
              </a:rPr>
              <a:t>assembly</a:t>
            </a:r>
            <a:endParaRPr lang="en-US" dirty="0">
              <a:highlight>
                <a:srgbClr val="FFFF00"/>
              </a:highlight>
            </a:endParaRPr>
          </a:p>
          <a:p>
            <a:pPr lvl="1"/>
            <a:r>
              <a:rPr lang="en-US" i="1" dirty="0"/>
              <a:t>“Some therefore cried one thing, and some another: for the </a:t>
            </a:r>
            <a:r>
              <a:rPr lang="en-US" i="1" dirty="0">
                <a:highlight>
                  <a:srgbClr val="FFFF00"/>
                </a:highlight>
              </a:rPr>
              <a:t>assembly</a:t>
            </a:r>
            <a:r>
              <a:rPr lang="en-US" i="1" dirty="0"/>
              <a:t> (ekklesia) was in confusion; and the more part knew not wherefore they were come together”</a:t>
            </a:r>
            <a:r>
              <a:rPr lang="en-US" dirty="0"/>
              <a:t> (Acts 19:32).</a:t>
            </a:r>
          </a:p>
          <a:p>
            <a:pPr lvl="1"/>
            <a:r>
              <a:rPr lang="en-US" dirty="0"/>
              <a:t>When the town clerk had finished speaking,</a:t>
            </a:r>
            <a:r>
              <a:rPr lang="en-US" i="1" dirty="0"/>
              <a:t> “he dismissed the </a:t>
            </a:r>
            <a:r>
              <a:rPr lang="en-US" dirty="0"/>
              <a:t>(unlawful mg) </a:t>
            </a:r>
            <a:r>
              <a:rPr lang="en-US" i="1" dirty="0">
                <a:highlight>
                  <a:srgbClr val="FFFF00"/>
                </a:highlight>
              </a:rPr>
              <a:t>assembly</a:t>
            </a:r>
            <a:r>
              <a:rPr lang="en-US" i="1" dirty="0"/>
              <a:t> (ekklesia)”</a:t>
            </a:r>
            <a:r>
              <a:rPr lang="en-US" dirty="0"/>
              <a:t> (Acts 19:41).</a:t>
            </a:r>
          </a:p>
        </p:txBody>
      </p:sp>
      <p:sp>
        <p:nvSpPr>
          <p:cNvPr id="6" name="Title 1">
            <a:extLst>
              <a:ext uri="{FF2B5EF4-FFF2-40B4-BE49-F238E27FC236}">
                <a16:creationId xmlns:a16="http://schemas.microsoft.com/office/drawing/2014/main" id="{924FBD90-9B4D-43E0-BF4B-B94254264592}"/>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29815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564378" y="2562632"/>
            <a:ext cx="8001553" cy="2560766"/>
          </a:xfrm>
        </p:spPr>
        <p:txBody>
          <a:bodyPr>
            <a:spAutoFit/>
          </a:bodyPr>
          <a:lstStyle/>
          <a:p>
            <a:pPr marL="0" indent="0">
              <a:buNone/>
            </a:pPr>
            <a:r>
              <a:rPr lang="en-US" i="1" dirty="0"/>
              <a:t>ekklesia –</a:t>
            </a:r>
            <a:endParaRPr lang="en-US" dirty="0"/>
          </a:p>
          <a:p>
            <a:r>
              <a:rPr lang="en-US" dirty="0">
                <a:highlight>
                  <a:srgbClr val="FFFF00"/>
                </a:highlight>
              </a:rPr>
              <a:t>The word is also used to describe a </a:t>
            </a:r>
            <a:r>
              <a:rPr lang="en-US" b="1" u="sng" dirty="0">
                <a:highlight>
                  <a:srgbClr val="FFFF00"/>
                </a:highlight>
              </a:rPr>
              <a:t>lawful</a:t>
            </a:r>
            <a:r>
              <a:rPr lang="en-US" u="sng" dirty="0">
                <a:highlight>
                  <a:srgbClr val="FFFF00"/>
                </a:highlight>
              </a:rPr>
              <a:t> assembly</a:t>
            </a:r>
            <a:r>
              <a:rPr lang="en-US" sz="2400" dirty="0"/>
              <a:t> </a:t>
            </a:r>
            <a:r>
              <a:rPr lang="en-US" dirty="0"/>
              <a:t>arranged to settle civil disputes.</a:t>
            </a:r>
            <a:br>
              <a:rPr lang="en-US" dirty="0"/>
            </a:br>
            <a:r>
              <a:rPr lang="en-US" i="1" dirty="0"/>
              <a:t>“regular assembly” ASV; “lawful assembly” KJV</a:t>
            </a:r>
            <a:r>
              <a:rPr lang="en-US" dirty="0"/>
              <a:t> (Acts 19:39).</a:t>
            </a:r>
          </a:p>
        </p:txBody>
      </p:sp>
      <p:sp>
        <p:nvSpPr>
          <p:cNvPr id="6" name="Title 1">
            <a:extLst>
              <a:ext uri="{FF2B5EF4-FFF2-40B4-BE49-F238E27FC236}">
                <a16:creationId xmlns:a16="http://schemas.microsoft.com/office/drawing/2014/main" id="{EEA894C2-F028-4914-A915-08574E81CBC3}"/>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356554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152400" y="2209800"/>
            <a:ext cx="8749862" cy="4478149"/>
          </a:xfrm>
        </p:spPr>
        <p:txBody>
          <a:bodyPr wrap="square">
            <a:spAutoFit/>
          </a:bodyPr>
          <a:lstStyle/>
          <a:p>
            <a:pPr marL="0" indent="0">
              <a:lnSpc>
                <a:spcPct val="100000"/>
              </a:lnSpc>
              <a:spcBef>
                <a:spcPts val="0"/>
              </a:spcBef>
              <a:buNone/>
            </a:pPr>
            <a:r>
              <a:rPr lang="en-US" sz="3300" b="1" dirty="0"/>
              <a:t>The Church Universal.</a:t>
            </a:r>
          </a:p>
          <a:p>
            <a:pPr>
              <a:lnSpc>
                <a:spcPct val="100000"/>
              </a:lnSpc>
              <a:spcBef>
                <a:spcPts val="0"/>
              </a:spcBef>
            </a:pPr>
            <a:r>
              <a:rPr lang="en-US" i="1" dirty="0"/>
              <a:t>ekklesia –</a:t>
            </a:r>
            <a:r>
              <a:rPr lang="en-US" dirty="0"/>
              <a:t> Matthew 16:18 – Used by the Lord to refer to those who have been called out of one relationship into another.</a:t>
            </a:r>
          </a:p>
          <a:p>
            <a:pPr>
              <a:lnSpc>
                <a:spcPct val="100000"/>
              </a:lnSpc>
              <a:spcBef>
                <a:spcPts val="0"/>
              </a:spcBef>
            </a:pPr>
            <a:r>
              <a:rPr lang="en-US" dirty="0"/>
              <a:t>Concept describes the apostles. John 15:19; 17:16</a:t>
            </a:r>
          </a:p>
          <a:p>
            <a:pPr>
              <a:lnSpc>
                <a:spcPct val="100000"/>
              </a:lnSpc>
              <a:spcBef>
                <a:spcPts val="0"/>
              </a:spcBef>
            </a:pPr>
            <a:r>
              <a:rPr lang="en-US" dirty="0"/>
              <a:t>Concept describes Christians. 2 Thessalonians 2:14; 1 Corinthians 1:9; cf. Romans 12:1-2; James 1:27; Ephesians 4:17; Colossians 1:13; 1 Peter 2:9. </a:t>
            </a:r>
            <a:br>
              <a:rPr lang="en-US" dirty="0"/>
            </a:br>
            <a:r>
              <a:rPr lang="en-US" i="1" dirty="0"/>
              <a:t>“Come ye out from among them and be ye separate …”</a:t>
            </a:r>
            <a:r>
              <a:rPr lang="en-US" dirty="0"/>
              <a:t> (2 Corinthians 6:17-7:1).</a:t>
            </a:r>
          </a:p>
        </p:txBody>
      </p:sp>
      <p:sp>
        <p:nvSpPr>
          <p:cNvPr id="6" name="Title 1">
            <a:extLst>
              <a:ext uri="{FF2B5EF4-FFF2-40B4-BE49-F238E27FC236}">
                <a16:creationId xmlns:a16="http://schemas.microsoft.com/office/drawing/2014/main" id="{0971D7CA-22EC-4BFC-B061-A98275FF0AE8}"/>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428669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152400" y="2209800"/>
            <a:ext cx="8749862" cy="4431983"/>
          </a:xfrm>
        </p:spPr>
        <p:txBody>
          <a:bodyPr wrap="square">
            <a:spAutoFit/>
          </a:bodyPr>
          <a:lstStyle/>
          <a:p>
            <a:pPr marL="0" indent="0">
              <a:lnSpc>
                <a:spcPct val="100000"/>
              </a:lnSpc>
              <a:spcBef>
                <a:spcPts val="0"/>
              </a:spcBef>
              <a:buNone/>
            </a:pPr>
            <a:r>
              <a:rPr lang="en-US" sz="3000" b="1" dirty="0"/>
              <a:t>The Local Church.</a:t>
            </a:r>
            <a:endParaRPr lang="en-US" sz="3000" dirty="0"/>
          </a:p>
          <a:p>
            <a:pPr>
              <a:lnSpc>
                <a:spcPct val="100000"/>
              </a:lnSpc>
              <a:spcBef>
                <a:spcPts val="0"/>
              </a:spcBef>
            </a:pPr>
            <a:r>
              <a:rPr lang="en-US" i="1" dirty="0"/>
              <a:t>ekklesia. </a:t>
            </a:r>
            <a:r>
              <a:rPr lang="en-US" dirty="0"/>
              <a:t>The Greek word simply means to “call out” or to “summon forth.”</a:t>
            </a:r>
          </a:p>
          <a:p>
            <a:pPr>
              <a:lnSpc>
                <a:spcPct val="100000"/>
              </a:lnSpc>
              <a:spcBef>
                <a:spcPts val="0"/>
              </a:spcBef>
            </a:pPr>
            <a:r>
              <a:rPr lang="en-US" i="1" dirty="0"/>
              <a:t>“the church in …” </a:t>
            </a:r>
            <a:r>
              <a:rPr lang="en-US" dirty="0"/>
              <a:t>and </a:t>
            </a:r>
            <a:r>
              <a:rPr lang="en-US" i="1" dirty="0"/>
              <a:t>“the church of …” </a:t>
            </a:r>
            <a:r>
              <a:rPr lang="en-US" dirty="0"/>
              <a:t>and </a:t>
            </a:r>
            <a:r>
              <a:rPr lang="en-US" i="1" dirty="0"/>
              <a:t>“the brethren that are in …” </a:t>
            </a:r>
            <a:r>
              <a:rPr lang="en-US" dirty="0"/>
              <a:t>(cf. Acts 9:26; 11:26; 18:1-3; 28:16; Romans 16:1; 1 Corinthians 1:2;</a:t>
            </a:r>
            <a:br>
              <a:rPr lang="en-US" dirty="0"/>
            </a:br>
            <a:r>
              <a:rPr lang="en-US" dirty="0"/>
              <a:t>2 Corinthians 1:1; Galatians 1:2; Ephesians 1:1; Philippians 1:1, Colossians 1:2;</a:t>
            </a:r>
            <a:br>
              <a:rPr lang="en-US" dirty="0"/>
            </a:br>
            <a:r>
              <a:rPr lang="en-US" dirty="0"/>
              <a:t>1 Thessalonians 1:1; 2 Thessalonians 1:1; 1 Peter 5:13; Revelation 1:20; 2:1, 8, 12, 18; 3:1, 7, 14).</a:t>
            </a:r>
          </a:p>
        </p:txBody>
      </p:sp>
      <p:sp>
        <p:nvSpPr>
          <p:cNvPr id="6" name="Title 1">
            <a:extLst>
              <a:ext uri="{FF2B5EF4-FFF2-40B4-BE49-F238E27FC236}">
                <a16:creationId xmlns:a16="http://schemas.microsoft.com/office/drawing/2014/main" id="{C1EC1872-DC68-48F8-95D2-702053A5F15F}"/>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1454160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1" y="2275106"/>
            <a:ext cx="8673662" cy="4278094"/>
          </a:xfrm>
        </p:spPr>
        <p:txBody>
          <a:bodyPr wrap="square">
            <a:spAutoFit/>
          </a:bodyPr>
          <a:lstStyle/>
          <a:p>
            <a:pPr marL="0" indent="0">
              <a:lnSpc>
                <a:spcPct val="100000"/>
              </a:lnSpc>
              <a:spcBef>
                <a:spcPts val="0"/>
              </a:spcBef>
              <a:buNone/>
            </a:pPr>
            <a:r>
              <a:rPr lang="en-US" sz="3200" b="1" dirty="0"/>
              <a:t>The Local Church.</a:t>
            </a:r>
            <a:endParaRPr lang="en-US" sz="3200" dirty="0"/>
          </a:p>
          <a:p>
            <a:pPr>
              <a:lnSpc>
                <a:spcPct val="100000"/>
              </a:lnSpc>
              <a:spcBef>
                <a:spcPts val="0"/>
              </a:spcBef>
            </a:pPr>
            <a:r>
              <a:rPr lang="en-US" sz="2000" dirty="0"/>
              <a:t>People working together in a given locality, engaging in specific activities and with functions assigned to them.</a:t>
            </a:r>
          </a:p>
          <a:p>
            <a:pPr>
              <a:lnSpc>
                <a:spcPct val="100000"/>
              </a:lnSpc>
              <a:spcBef>
                <a:spcPts val="0"/>
              </a:spcBef>
            </a:pPr>
            <a:r>
              <a:rPr lang="en-US" sz="2000" dirty="0"/>
              <a:t>Local church is organized, </a:t>
            </a:r>
            <a:r>
              <a:rPr lang="en-US" sz="2000" i="1" dirty="0"/>
              <a:t>“And when they had appointed for them elders in every church” </a:t>
            </a:r>
            <a:r>
              <a:rPr lang="en-US" sz="2000" dirty="0"/>
              <a:t>(Acts 14:23).</a:t>
            </a:r>
          </a:p>
          <a:p>
            <a:pPr>
              <a:lnSpc>
                <a:spcPct val="100000"/>
              </a:lnSpc>
              <a:spcBef>
                <a:spcPts val="0"/>
              </a:spcBef>
            </a:pPr>
            <a:r>
              <a:rPr lang="en-US" sz="2000" dirty="0"/>
              <a:t>Local church works, maintains discipline, and controls its own fellowship (1 Corinthians 5:1ff; Romans 16:17-18;</a:t>
            </a:r>
            <a:br>
              <a:rPr lang="en-US" sz="2000" dirty="0"/>
            </a:br>
            <a:r>
              <a:rPr lang="en-US" sz="2000" dirty="0"/>
              <a:t>2 Thessalonians 3:6-7; Titus 3:10).</a:t>
            </a:r>
          </a:p>
          <a:p>
            <a:pPr>
              <a:lnSpc>
                <a:spcPct val="100000"/>
              </a:lnSpc>
              <a:spcBef>
                <a:spcPts val="0"/>
              </a:spcBef>
            </a:pPr>
            <a:r>
              <a:rPr lang="en-US" sz="2000" dirty="0"/>
              <a:t>It is in this sense that a treasury is maintained (1 Corinthians 16:1-3).</a:t>
            </a:r>
          </a:p>
          <a:p>
            <a:pPr>
              <a:lnSpc>
                <a:spcPct val="100000"/>
              </a:lnSpc>
              <a:spcBef>
                <a:spcPts val="0"/>
              </a:spcBef>
            </a:pPr>
            <a:r>
              <a:rPr lang="en-US" sz="2000" dirty="0"/>
              <a:t>It is “joined” by mutual agreement on the part of those involved, in harmony with the Scriptures (cf. Acts 9:26-28).</a:t>
            </a:r>
          </a:p>
          <a:p>
            <a:pPr>
              <a:lnSpc>
                <a:spcPct val="100000"/>
              </a:lnSpc>
              <a:spcBef>
                <a:spcPts val="0"/>
              </a:spcBef>
            </a:pPr>
            <a:r>
              <a:rPr lang="en-US" sz="2000" dirty="0"/>
              <a:t>While the local church exists all the time (assembled or not), not every act of the individual members is an act of the local church.</a:t>
            </a:r>
          </a:p>
        </p:txBody>
      </p:sp>
      <p:sp>
        <p:nvSpPr>
          <p:cNvPr id="6" name="Title 1">
            <a:extLst>
              <a:ext uri="{FF2B5EF4-FFF2-40B4-BE49-F238E27FC236}">
                <a16:creationId xmlns:a16="http://schemas.microsoft.com/office/drawing/2014/main" id="{8DE8B30F-FE8A-49A1-91E6-663E00582789}"/>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3958190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0" y="2133600"/>
            <a:ext cx="8673662" cy="4524315"/>
          </a:xfrm>
        </p:spPr>
        <p:txBody>
          <a:bodyPr wrap="square">
            <a:spAutoFit/>
          </a:bodyPr>
          <a:lstStyle/>
          <a:p>
            <a:pPr marL="0" indent="0">
              <a:lnSpc>
                <a:spcPct val="100000"/>
              </a:lnSpc>
              <a:spcBef>
                <a:spcPts val="0"/>
              </a:spcBef>
              <a:buNone/>
            </a:pPr>
            <a:r>
              <a:rPr lang="en-US" sz="2400" b="1" dirty="0"/>
              <a:t>The Church Assembled.</a:t>
            </a:r>
            <a:r>
              <a:rPr lang="en-US" sz="2400" dirty="0"/>
              <a:t> cf. Hebrews 10:24-25</a:t>
            </a:r>
          </a:p>
          <a:p>
            <a:pPr>
              <a:lnSpc>
                <a:spcPct val="100000"/>
              </a:lnSpc>
              <a:spcBef>
                <a:spcPts val="0"/>
              </a:spcBef>
            </a:pPr>
            <a:r>
              <a:rPr lang="en-US" sz="2400" i="1" dirty="0"/>
              <a:t>“For first of all, </a:t>
            </a:r>
            <a:r>
              <a:rPr lang="en-US" sz="2400" i="1" u="sng" dirty="0">
                <a:highlight>
                  <a:srgbClr val="FFFF00"/>
                </a:highlight>
              </a:rPr>
              <a:t>when ye come together in the church</a:t>
            </a:r>
            <a:r>
              <a:rPr lang="en-US" sz="2400" i="1" dirty="0"/>
              <a:t>, I hear that divisions exist among you; and I partly believe it” (1 Corinthians 11:18).</a:t>
            </a:r>
            <a:endParaRPr lang="en-US" sz="2400" dirty="0"/>
          </a:p>
          <a:p>
            <a:pPr>
              <a:lnSpc>
                <a:spcPct val="100000"/>
              </a:lnSpc>
              <a:spcBef>
                <a:spcPts val="0"/>
              </a:spcBef>
            </a:pPr>
            <a:r>
              <a:rPr lang="en-US" sz="2400" i="1" dirty="0"/>
              <a:t>“When therefore </a:t>
            </a:r>
            <a:r>
              <a:rPr lang="en-US" sz="2400" i="1" u="sng" dirty="0">
                <a:highlight>
                  <a:srgbClr val="FFFF00"/>
                </a:highlight>
              </a:rPr>
              <a:t>ye assemble yourselves together (into one place</a:t>
            </a:r>
            <a:r>
              <a:rPr lang="en-US" sz="2400" i="1" dirty="0"/>
              <a:t>, KJV), it is not possible to eat the Lord's supper …”</a:t>
            </a:r>
            <a:br>
              <a:rPr lang="en-US" sz="2400" i="1" dirty="0"/>
            </a:br>
            <a:r>
              <a:rPr lang="en-US" sz="2400" i="1" dirty="0"/>
              <a:t>(1 Corinthians 11:20).</a:t>
            </a:r>
            <a:endParaRPr lang="en-US" sz="2400" dirty="0"/>
          </a:p>
          <a:p>
            <a:pPr>
              <a:lnSpc>
                <a:spcPct val="100000"/>
              </a:lnSpc>
              <a:spcBef>
                <a:spcPts val="0"/>
              </a:spcBef>
            </a:pPr>
            <a:r>
              <a:rPr lang="en-US" sz="2400" i="1" dirty="0"/>
              <a:t>“Wherefore, my brethren, </a:t>
            </a:r>
            <a:r>
              <a:rPr lang="en-US" sz="2400" i="1" u="sng" dirty="0">
                <a:highlight>
                  <a:srgbClr val="FFFF00"/>
                </a:highlight>
              </a:rPr>
              <a:t>when ye come together</a:t>
            </a:r>
            <a:r>
              <a:rPr lang="en-US" sz="2400" i="1" dirty="0"/>
              <a:t> to eat, wait one for another. If any man is hungry, let him eat at home; that your </a:t>
            </a:r>
            <a:r>
              <a:rPr lang="en-US" sz="2400" i="1" u="sng" dirty="0">
                <a:highlight>
                  <a:srgbClr val="FFFF00"/>
                </a:highlight>
              </a:rPr>
              <a:t>coming together</a:t>
            </a:r>
            <a:r>
              <a:rPr lang="en-US" sz="2400" i="1" dirty="0"/>
              <a:t> be not unto judgment. And the rest will I set in order whensoever I come” </a:t>
            </a:r>
            <a:br>
              <a:rPr lang="en-US" sz="2400" i="1" dirty="0"/>
            </a:br>
            <a:r>
              <a:rPr lang="en-US" sz="2400" i="1" dirty="0"/>
              <a:t>(1 Corinthians 11:33-34).</a:t>
            </a:r>
            <a:endParaRPr lang="en-US" sz="2400" dirty="0"/>
          </a:p>
        </p:txBody>
      </p:sp>
      <p:sp>
        <p:nvSpPr>
          <p:cNvPr id="6" name="Title 1">
            <a:extLst>
              <a:ext uri="{FF2B5EF4-FFF2-40B4-BE49-F238E27FC236}">
                <a16:creationId xmlns:a16="http://schemas.microsoft.com/office/drawing/2014/main" id="{F5F370D4-5331-45CF-8E71-72B15C386FA8}"/>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2315952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1CFDF-2435-4ED7-BCB9-6954273E58AC}"/>
              </a:ext>
            </a:extLst>
          </p:cNvPr>
          <p:cNvSpPr>
            <a:spLocks noGrp="1"/>
          </p:cNvSpPr>
          <p:nvPr>
            <p:ph idx="1"/>
          </p:nvPr>
        </p:nvSpPr>
        <p:spPr>
          <a:xfrm>
            <a:off x="228600" y="2165131"/>
            <a:ext cx="8673662" cy="4524315"/>
          </a:xfrm>
        </p:spPr>
        <p:txBody>
          <a:bodyPr wrap="square">
            <a:spAutoFit/>
          </a:bodyPr>
          <a:lstStyle/>
          <a:p>
            <a:pPr marL="0" indent="0">
              <a:lnSpc>
                <a:spcPct val="100000"/>
              </a:lnSpc>
              <a:spcBef>
                <a:spcPts val="0"/>
              </a:spcBef>
              <a:buNone/>
            </a:pPr>
            <a:r>
              <a:rPr lang="en-US" b="1" dirty="0"/>
              <a:t>The Church Assembled.</a:t>
            </a:r>
          </a:p>
          <a:p>
            <a:pPr marL="0" indent="0">
              <a:lnSpc>
                <a:spcPct val="100000"/>
              </a:lnSpc>
              <a:spcBef>
                <a:spcPts val="0"/>
              </a:spcBef>
              <a:buNone/>
            </a:pPr>
            <a:r>
              <a:rPr lang="en-US" sz="2000" i="1" dirty="0"/>
              <a:t>“When ye come together.”</a:t>
            </a:r>
            <a:endParaRPr lang="en-US" sz="2000" dirty="0"/>
          </a:p>
          <a:p>
            <a:pPr>
              <a:lnSpc>
                <a:spcPct val="100000"/>
              </a:lnSpc>
              <a:spcBef>
                <a:spcPts val="0"/>
              </a:spcBef>
            </a:pPr>
            <a:r>
              <a:rPr lang="en-US" sz="2000" i="1" dirty="0"/>
              <a:t>“</a:t>
            </a:r>
            <a:r>
              <a:rPr lang="en-US" sz="2000" i="1" dirty="0" err="1"/>
              <a:t>Sunerchomai</a:t>
            </a:r>
            <a:r>
              <a:rPr lang="en-US" sz="2000" i="1" dirty="0"/>
              <a:t> </a:t>
            </a:r>
            <a:r>
              <a:rPr lang="en-US" sz="2000" dirty="0"/>
              <a:t>1 Corinthians 11:17 ff. is theologically important. Here the word is a technical term for the coming together of the Christian congregation, especially to administer the Lord’s Supper. Paul attacks scandals in Christian gatherings, e.g., divisions, the lack of order and discipline at the Lord’s Supper. In 1 Corinthians 14:23, 26 Paul takes up again the question of Christian gatherings and in his directions on spiritual gifts speaks of the task, position and legitimacy of speaking with tongues</a:t>
            </a:r>
            <a:r>
              <a:rPr lang="en-US" sz="1800" dirty="0"/>
              <a:t>” (Theological Dictionary of the New Testament).</a:t>
            </a:r>
          </a:p>
          <a:p>
            <a:pPr>
              <a:lnSpc>
                <a:spcPct val="100000"/>
              </a:lnSpc>
              <a:spcBef>
                <a:spcPts val="0"/>
              </a:spcBef>
            </a:pPr>
            <a:r>
              <a:rPr lang="en-US" sz="2000" i="1" dirty="0" err="1"/>
              <a:t>sunerchomai</a:t>
            </a:r>
            <a:r>
              <a:rPr lang="en-US" sz="2000" i="1" dirty="0"/>
              <a:t> –</a:t>
            </a:r>
            <a:r>
              <a:rPr lang="en-US" sz="2000" dirty="0"/>
              <a:t> “It is frequently used of ‘coming together,’ especially of the ‘gathering’ of a local church, 1 Corinthians 11:17-18, 20, 33-34; 14:23, 26” </a:t>
            </a:r>
            <a:r>
              <a:rPr lang="en-US" sz="1800" dirty="0"/>
              <a:t>(W.E. Vine)</a:t>
            </a:r>
            <a:r>
              <a:rPr lang="en-US" sz="2000" dirty="0"/>
              <a:t>.</a:t>
            </a:r>
            <a:br>
              <a:rPr lang="en-US" sz="2000" dirty="0"/>
            </a:br>
            <a:r>
              <a:rPr lang="en-US" sz="2000" dirty="0"/>
              <a:t>NOTE: VIRTUAL does not mean ACTUAL.</a:t>
            </a:r>
          </a:p>
        </p:txBody>
      </p:sp>
      <p:sp>
        <p:nvSpPr>
          <p:cNvPr id="6" name="Title 1">
            <a:extLst>
              <a:ext uri="{FF2B5EF4-FFF2-40B4-BE49-F238E27FC236}">
                <a16:creationId xmlns:a16="http://schemas.microsoft.com/office/drawing/2014/main" id="{388CB397-C7A1-421E-947A-0F39D3907E28}"/>
              </a:ext>
            </a:extLst>
          </p:cNvPr>
          <p:cNvSpPr>
            <a:spLocks noGrp="1"/>
          </p:cNvSpPr>
          <p:nvPr>
            <p:ph type="title"/>
          </p:nvPr>
        </p:nvSpPr>
        <p:spPr>
          <a:xfrm>
            <a:off x="685800" y="815263"/>
            <a:ext cx="7773924" cy="646331"/>
          </a:xfrm>
        </p:spPr>
        <p:txBody>
          <a:bodyPr wrap="square">
            <a:spAutoFit/>
          </a:bodyPr>
          <a:lstStyle/>
          <a:p>
            <a:r>
              <a:rPr lang="en-US" b="1" dirty="0"/>
              <a:t>The Use Of The Word “Church”</a:t>
            </a:r>
            <a:endParaRPr lang="en-US" dirty="0"/>
          </a:p>
        </p:txBody>
      </p:sp>
    </p:spTree>
    <p:extLst>
      <p:ext uri="{BB962C8B-B14F-4D97-AF65-F5344CB8AC3E}">
        <p14:creationId xmlns:p14="http://schemas.microsoft.com/office/powerpoint/2010/main" val="155286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centBoxVTI">
  <a:themeElements>
    <a:clrScheme name="AnalogousFromLightSeedRightStep">
      <a:dk1>
        <a:srgbClr val="000000"/>
      </a:dk1>
      <a:lt1>
        <a:srgbClr val="FFFFFF"/>
      </a:lt1>
      <a:dk2>
        <a:srgbClr val="413424"/>
      </a:dk2>
      <a:lt2>
        <a:srgbClr val="E2E8E3"/>
      </a:lt2>
      <a:accent1>
        <a:srgbClr val="C593B9"/>
      </a:accent1>
      <a:accent2>
        <a:srgbClr val="BA7F93"/>
      </a:accent2>
      <a:accent3>
        <a:srgbClr val="C59793"/>
      </a:accent3>
      <a:accent4>
        <a:srgbClr val="BA9C7F"/>
      </a:accent4>
      <a:accent5>
        <a:srgbClr val="A8A57F"/>
      </a:accent5>
      <a:accent6>
        <a:srgbClr val="99AA74"/>
      </a:accent6>
      <a:hlink>
        <a:srgbClr val="568E63"/>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3193</TotalTime>
  <Words>1660</Words>
  <Application>Microsoft Office PowerPoint</Application>
  <PresentationFormat>On-screen Show (4:3)</PresentationFormat>
  <Paragraphs>81</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Avenir Next LT Pro</vt:lpstr>
      <vt:lpstr>Calibri</vt:lpstr>
      <vt:lpstr>Candara</vt:lpstr>
      <vt:lpstr>Wingdings</vt:lpstr>
      <vt:lpstr>AccentBoxVTI</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The Use Of The Word “Church”</vt:lpstr>
      <vt:lpstr>Where Two or Three Are Gathered Together (Matthew 18:18-20)</vt:lpstr>
      <vt:lpstr>Where Two or Three Are Gathered Together (Matthew 18:18-20)</vt:lpstr>
      <vt:lpstr>Where Two or Three Are Gathered Together (Matthew 18:18-20)</vt:lpstr>
      <vt:lpstr>Where Two or Three Are Gathered Together (Matthew 18:18-20)</vt:lpstr>
      <vt:lpstr>Conclusion:</vt:lpstr>
      <vt:lpstr>The Use Of The Word “Church”</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The Word Church</dc:title>
  <dc:creator>Chris Simmons</dc:creator>
  <cp:lastModifiedBy>Richard Lidh</cp:lastModifiedBy>
  <cp:revision>19</cp:revision>
  <cp:lastPrinted>2020-04-12T18:54:48Z</cp:lastPrinted>
  <dcterms:created xsi:type="dcterms:W3CDTF">2011-11-13T00:33:04Z</dcterms:created>
  <dcterms:modified xsi:type="dcterms:W3CDTF">2020-04-12T18:54:50Z</dcterms:modified>
</cp:coreProperties>
</file>